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9"/>
  </p:notesMasterIdLst>
  <p:handoutMasterIdLst>
    <p:handoutMasterId r:id="rId50"/>
  </p:handoutMasterIdLst>
  <p:sldIdLst>
    <p:sldId id="1228" r:id="rId6"/>
    <p:sldId id="1340" r:id="rId7"/>
    <p:sldId id="1288" r:id="rId8"/>
    <p:sldId id="1345" r:id="rId9"/>
    <p:sldId id="1346" r:id="rId10"/>
    <p:sldId id="1342" r:id="rId11"/>
    <p:sldId id="1341" r:id="rId12"/>
    <p:sldId id="1294" r:id="rId13"/>
    <p:sldId id="1295" r:id="rId14"/>
    <p:sldId id="1343" r:id="rId15"/>
    <p:sldId id="1344" r:id="rId16"/>
    <p:sldId id="1296" r:id="rId17"/>
    <p:sldId id="346" r:id="rId18"/>
    <p:sldId id="345" r:id="rId19"/>
    <p:sldId id="362" r:id="rId20"/>
    <p:sldId id="1297" r:id="rId21"/>
    <p:sldId id="1347" r:id="rId22"/>
    <p:sldId id="1350" r:id="rId23"/>
    <p:sldId id="1298" r:id="rId24"/>
    <p:sldId id="1349" r:id="rId25"/>
    <p:sldId id="1348" r:id="rId26"/>
    <p:sldId id="1335" r:id="rId27"/>
    <p:sldId id="1301" r:id="rId28"/>
    <p:sldId id="1325" r:id="rId29"/>
    <p:sldId id="1338" r:id="rId30"/>
    <p:sldId id="1327" r:id="rId31"/>
    <p:sldId id="1326" r:id="rId32"/>
    <p:sldId id="1299" r:id="rId33"/>
    <p:sldId id="1302" r:id="rId34"/>
    <p:sldId id="1339" r:id="rId35"/>
    <p:sldId id="1328" r:id="rId36"/>
    <p:sldId id="1304" r:id="rId37"/>
    <p:sldId id="1329" r:id="rId38"/>
    <p:sldId id="1305" r:id="rId39"/>
    <p:sldId id="1306" r:id="rId40"/>
    <p:sldId id="1331" r:id="rId41"/>
    <p:sldId id="1332" r:id="rId42"/>
    <p:sldId id="1333" r:id="rId43"/>
    <p:sldId id="1303" r:id="rId44"/>
    <p:sldId id="1308" r:id="rId45"/>
    <p:sldId id="1334" r:id="rId46"/>
    <p:sldId id="1336" r:id="rId47"/>
    <p:sldId id="133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40"/>
            <p14:sldId id="1288"/>
            <p14:sldId id="1345"/>
            <p14:sldId id="1346"/>
            <p14:sldId id="1342"/>
            <p14:sldId id="1341"/>
            <p14:sldId id="1294"/>
            <p14:sldId id="1295"/>
            <p14:sldId id="1343"/>
            <p14:sldId id="1344"/>
            <p14:sldId id="1296"/>
            <p14:sldId id="346"/>
            <p14:sldId id="345"/>
            <p14:sldId id="362"/>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9" autoAdjust="0"/>
    <p:restoredTop sz="95238" autoAdjust="0"/>
  </p:normalViewPr>
  <p:slideViewPr>
    <p:cSldViewPr snapToGrid="0">
      <p:cViewPr varScale="1">
        <p:scale>
          <a:sx n="115" d="100"/>
          <a:sy n="115" d="100"/>
        </p:scale>
        <p:origin x="744" y="20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6/6/23 9:38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6/6/23 9:24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6/6/23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14</a:t>
            </a:fld>
            <a:endParaRPr lang="en-US"/>
          </a:p>
        </p:txBody>
      </p:sp>
    </p:spTree>
    <p:extLst>
      <p:ext uri="{BB962C8B-B14F-4D97-AF65-F5344CB8AC3E}">
        <p14:creationId xmlns:p14="http://schemas.microsoft.com/office/powerpoint/2010/main" val="384348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15</a:t>
            </a:fld>
            <a:endParaRPr lang="en-US"/>
          </a:p>
        </p:txBody>
      </p:sp>
    </p:spTree>
    <p:extLst>
      <p:ext uri="{BB962C8B-B14F-4D97-AF65-F5344CB8AC3E}">
        <p14:creationId xmlns:p14="http://schemas.microsoft.com/office/powerpoint/2010/main" val="2494002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6/6/23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9:38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6/6/23 9:25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19283" y="292309"/>
            <a:ext cx="10260092" cy="1479638"/>
          </a:xfrm>
        </p:spPr>
        <p:txBody>
          <a:bodyPr/>
          <a:lstStyle/>
          <a:p>
            <a:r>
              <a:rPr lang="en-US"/>
              <a:t>Click to edit Master title style</a:t>
            </a:r>
          </a:p>
        </p:txBody>
      </p:sp>
      <p:sp>
        <p:nvSpPr>
          <p:cNvPr id="3" name="Text Placeholder 2"/>
          <p:cNvSpPr>
            <a:spLocks noGrp="1"/>
          </p:cNvSpPr>
          <p:nvPr>
            <p:ph type="body" idx="1"/>
          </p:nvPr>
        </p:nvSpPr>
        <p:spPr>
          <a:xfrm>
            <a:off x="1119283"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19283" y="2633743"/>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2602"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42602" y="2633742"/>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2F9DEB-EF0D-4A4C-91F8-FE4ABCCBF7E0}" type="datetimeFigureOut">
              <a:rPr lang="en-US" smtClean="0"/>
              <a:t>6/6/23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D9831-0351-6246-86E5-B02B96B8280F}" type="slidenum">
              <a:rPr lang="en-US" smtClean="0"/>
              <a:t>‹#›</a:t>
            </a:fld>
            <a:endParaRPr lang="en-US"/>
          </a:p>
        </p:txBody>
      </p:sp>
    </p:spTree>
    <p:extLst>
      <p:ext uri="{BB962C8B-B14F-4D97-AF65-F5344CB8AC3E}">
        <p14:creationId xmlns:p14="http://schemas.microsoft.com/office/powerpoint/2010/main" val="908089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3" Type="http://schemas.openxmlformats.org/officeDocument/2006/relationships/hyperlink" Target="http://rpsychologist.com/d3/tdist/"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2.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tudents.brown.edu/seeing-theory/frequentist-inference/index.html#section2" TargetMode="External"/><Relationship Id="rId4" Type="http://schemas.openxmlformats.org/officeDocument/2006/relationships/image" Target="../media/image310.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tudents.brown.edu/seeing-theory/probability-distributions/index.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rocknpoll.graph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tudents.brown.edu/seeing-theory/probability-distributions/index.html#section1"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dents.brown.edu/seeing-theory/basic-probability/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8077108" cy="1612749"/>
          </a:xfrm>
        </p:spPr>
        <p:txBody>
          <a:bodyPr/>
          <a:lstStyle/>
          <a:p>
            <a:pPr marL="0" indent="0">
              <a:buNone/>
            </a:pPr>
            <a:r>
              <a:rPr lang="en-US" sz="3200" dirty="0"/>
              <a:t>Slides by 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2"/>
          <a:srcRect/>
          <a:stretch/>
        </p:blipFill>
        <p:spPr>
          <a:xfrm>
            <a:off x="1127029" y="2812276"/>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Imagine a full population where:</a:t>
            </a:r>
          </a:p>
        </p:txBody>
      </p:sp>
      <p:sp>
        <p:nvSpPr>
          <p:cNvPr id="4" name="Text Placeholder 3">
            <a:extLst>
              <a:ext uri="{FF2B5EF4-FFF2-40B4-BE49-F238E27FC236}">
                <a16:creationId xmlns:a16="http://schemas.microsoft.com/office/drawing/2014/main" id="{7339231B-74B5-624B-9FA9-3035ED268E68}"/>
              </a:ext>
            </a:extLst>
          </p:cNvPr>
          <p:cNvSpPr>
            <a:spLocks noGrp="1"/>
          </p:cNvSpPr>
          <p:nvPr>
            <p:ph sz="quarter" idx="4"/>
          </p:nvPr>
        </p:nvSpPr>
        <p:spPr>
          <a:xfrm>
            <a:off x="6342584" y="2633741"/>
            <a:ext cx="5036058" cy="3352191"/>
          </a:xfrm>
        </p:spPr>
        <p:txBody>
          <a:bodyPr>
            <a:normAutofit fontScale="55000" lnSpcReduction="20000"/>
          </a:bodyPr>
          <a:lstStyle/>
          <a:p>
            <a:pPr marL="291436" indent="-291436"/>
            <a:r>
              <a:rPr lang="en-US"/>
              <a:t>Average height for 15 year-olds is 170cm (standard deviation of 15 cm)</a:t>
            </a:r>
          </a:p>
          <a:p>
            <a:pPr marL="291436" indent="-291436"/>
            <a:r>
              <a:rPr lang="en-US"/>
              <a:t>Average height for 16 year-olds is 174cm   (standard deviation of 15 cm)</a:t>
            </a:r>
          </a:p>
          <a:p>
            <a:pPr marL="291436" indent="-291436"/>
            <a:r>
              <a:rPr lang="en-US"/>
              <a:t>Cohen’s d = (174 – 170) / 15 = 0.27</a:t>
            </a:r>
          </a:p>
          <a:p>
            <a:pPr marL="291436" indent="-291436"/>
            <a:r>
              <a:rPr lang="en-US"/>
              <a:t>57% chance a randomly selected 16 year-old is taller than a randomly selected 15 year-old (Probability of superiority)</a:t>
            </a:r>
          </a:p>
          <a:p>
            <a:endParaRPr lang="en-US"/>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15191" y="2020410"/>
            <a:ext cx="4846019" cy="476479"/>
          </a:xfrm>
          <a:prstGeom prst="rect">
            <a:avLst/>
          </a:prstGeom>
        </p:spPr>
        <p:txBody>
          <a:bodyPr wrap="none">
            <a:spAutoFit/>
          </a:bodyPr>
          <a:lstStyle/>
          <a:p>
            <a:pPr algn="ctr"/>
            <a:r>
              <a:rPr lang="en-US" cap="none"/>
              <a:t>Effect size: d = 0.27, Prob superiority = 57%</a:t>
            </a:r>
          </a:p>
        </p:txBody>
      </p:sp>
    </p:spTree>
    <p:extLst>
      <p:ext uri="{BB962C8B-B14F-4D97-AF65-F5344CB8AC3E}">
        <p14:creationId xmlns:p14="http://schemas.microsoft.com/office/powerpoint/2010/main" val="2461736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7A0DF83-A36E-DF40-BAB9-81BDAF81D2EF}"/>
              </a:ext>
            </a:extLst>
          </p:cNvPr>
          <p:cNvPicPr>
            <a:picLocks noChangeAspect="1"/>
          </p:cNvPicPr>
          <p:nvPr/>
        </p:nvPicPr>
        <p:blipFill>
          <a:blip r:embed="rId3"/>
          <a:srcRect/>
          <a:stretch/>
        </p:blipFill>
        <p:spPr>
          <a:xfrm>
            <a:off x="6109758" y="5115144"/>
            <a:ext cx="4195597" cy="1048899"/>
          </a:xfrm>
          <a:prstGeom prst="rect">
            <a:avLst/>
          </a:prstGeom>
        </p:spPr>
      </p:pic>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4"/>
          <a:srcRect/>
          <a:stretch/>
        </p:blipFill>
        <p:spPr>
          <a:xfrm>
            <a:off x="6225423" y="5103731"/>
            <a:ext cx="4103455" cy="1025864"/>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5"/>
          <a:srcRect/>
          <a:stretch/>
        </p:blipFill>
        <p:spPr>
          <a:xfrm>
            <a:off x="1127029" y="2824875"/>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Now randomly sample and estimate averages</a:t>
            </a:r>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62483" y="2025060"/>
            <a:ext cx="4751429" cy="467179"/>
          </a:xfrm>
          <a:prstGeom prst="rect">
            <a:avLst/>
          </a:prstGeom>
        </p:spPr>
        <p:txBody>
          <a:bodyPr wrap="none">
            <a:spAutoFit/>
          </a:bodyPr>
          <a:lstStyle/>
          <a:p>
            <a:pPr algn="ctr"/>
            <a:r>
              <a:rPr lang="en-US" cap="none"/>
              <a:t>Effect size: d = 0.27, Prob superiority = 57%</a:t>
            </a:r>
          </a:p>
        </p:txBody>
      </p:sp>
      <p:pic>
        <p:nvPicPr>
          <p:cNvPr id="10" name="Picture 9">
            <a:extLst>
              <a:ext uri="{FF2B5EF4-FFF2-40B4-BE49-F238E27FC236}">
                <a16:creationId xmlns:a16="http://schemas.microsoft.com/office/drawing/2014/main" id="{D0AD7FFD-7C9A-C44B-9608-3C5BBDC2FB84}"/>
              </a:ext>
            </a:extLst>
          </p:cNvPr>
          <p:cNvPicPr>
            <a:picLocks noChangeAspect="1"/>
          </p:cNvPicPr>
          <p:nvPr/>
        </p:nvPicPr>
        <p:blipFill>
          <a:blip r:embed="rId6"/>
          <a:srcRect/>
          <a:stretch/>
        </p:blipFill>
        <p:spPr>
          <a:xfrm>
            <a:off x="6155829" y="2570722"/>
            <a:ext cx="4103455" cy="1025864"/>
          </a:xfrm>
          <a:prstGeom prst="rect">
            <a:avLst/>
          </a:prstGeom>
        </p:spPr>
      </p:pic>
      <p:sp>
        <p:nvSpPr>
          <p:cNvPr id="24" name="Down Arrow 23">
            <a:extLst>
              <a:ext uri="{FF2B5EF4-FFF2-40B4-BE49-F238E27FC236}">
                <a16:creationId xmlns:a16="http://schemas.microsoft.com/office/drawing/2014/main" id="{B1368AD0-54AC-644C-82AE-D54F7F16F4D6}"/>
              </a:ext>
            </a:extLst>
          </p:cNvPr>
          <p:cNvSpPr/>
          <p:nvPr/>
        </p:nvSpPr>
        <p:spPr>
          <a:xfrm rot="14400000">
            <a:off x="5590279" y="2817669"/>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25" name="TextBox 24">
            <a:extLst>
              <a:ext uri="{FF2B5EF4-FFF2-40B4-BE49-F238E27FC236}">
                <a16:creationId xmlns:a16="http://schemas.microsoft.com/office/drawing/2014/main" id="{DE63F159-3413-0F42-B1C9-C3F386028C9D}"/>
              </a:ext>
            </a:extLst>
          </p:cNvPr>
          <p:cNvSpPr txBox="1"/>
          <p:nvPr/>
        </p:nvSpPr>
        <p:spPr>
          <a:xfrm rot="19824398">
            <a:off x="5082053" y="2761955"/>
            <a:ext cx="978007" cy="542399"/>
          </a:xfrm>
          <a:prstGeom prst="rect">
            <a:avLst/>
          </a:prstGeom>
          <a:noFill/>
        </p:spPr>
        <p:txBody>
          <a:bodyPr wrap="none" rtlCol="0">
            <a:spAutoFit/>
          </a:bodyPr>
          <a:lstStyle/>
          <a:p>
            <a:pPr algn="ctr"/>
            <a:r>
              <a:rPr lang="en-US" sz="1428"/>
              <a:t>Sample 25</a:t>
            </a:r>
          </a:p>
          <a:p>
            <a:pPr algn="ctr"/>
            <a:r>
              <a:rPr lang="en-US" sz="1428"/>
              <a:t>people</a:t>
            </a:r>
          </a:p>
        </p:txBody>
      </p:sp>
      <p:pic>
        <p:nvPicPr>
          <p:cNvPr id="26" name="Picture 25">
            <a:extLst>
              <a:ext uri="{FF2B5EF4-FFF2-40B4-BE49-F238E27FC236}">
                <a16:creationId xmlns:a16="http://schemas.microsoft.com/office/drawing/2014/main" id="{2A72DAD1-A48F-B445-85A8-75DCA1C2ACF5}"/>
              </a:ext>
            </a:extLst>
          </p:cNvPr>
          <p:cNvPicPr>
            <a:picLocks noChangeAspect="1"/>
          </p:cNvPicPr>
          <p:nvPr/>
        </p:nvPicPr>
        <p:blipFill>
          <a:blip r:embed="rId7"/>
          <a:srcRect/>
          <a:stretch/>
        </p:blipFill>
        <p:spPr>
          <a:xfrm>
            <a:off x="6155829" y="3816530"/>
            <a:ext cx="4103455" cy="1025864"/>
          </a:xfrm>
          <a:prstGeom prst="rect">
            <a:avLst/>
          </a:prstGeom>
        </p:spPr>
      </p:pic>
      <p:sp>
        <p:nvSpPr>
          <p:cNvPr id="28" name="TextBox 27">
            <a:extLst>
              <a:ext uri="{FF2B5EF4-FFF2-40B4-BE49-F238E27FC236}">
                <a16:creationId xmlns:a16="http://schemas.microsoft.com/office/drawing/2014/main" id="{AEF17EB4-2BB9-B548-9384-0CFD984D53B9}"/>
              </a:ext>
            </a:extLst>
          </p:cNvPr>
          <p:cNvSpPr txBox="1"/>
          <p:nvPr/>
        </p:nvSpPr>
        <p:spPr>
          <a:xfrm rot="24398">
            <a:off x="5197555" y="3714911"/>
            <a:ext cx="1072831" cy="542399"/>
          </a:xfrm>
          <a:prstGeom prst="rect">
            <a:avLst/>
          </a:prstGeom>
          <a:noFill/>
        </p:spPr>
        <p:txBody>
          <a:bodyPr wrap="none" rtlCol="0">
            <a:spAutoFit/>
          </a:bodyPr>
          <a:lstStyle/>
          <a:p>
            <a:pPr algn="ctr"/>
            <a:r>
              <a:rPr lang="en-US" sz="1428"/>
              <a:t>Sample 100</a:t>
            </a:r>
          </a:p>
          <a:p>
            <a:pPr algn="ctr"/>
            <a:r>
              <a:rPr lang="en-US" sz="1428"/>
              <a:t>people</a:t>
            </a:r>
          </a:p>
        </p:txBody>
      </p:sp>
      <p:sp>
        <p:nvSpPr>
          <p:cNvPr id="30" name="Down Arrow 29">
            <a:extLst>
              <a:ext uri="{FF2B5EF4-FFF2-40B4-BE49-F238E27FC236}">
                <a16:creationId xmlns:a16="http://schemas.microsoft.com/office/drawing/2014/main" id="{B25FE642-4DDD-5D49-B483-AF33FFC574E6}"/>
              </a:ext>
            </a:extLst>
          </p:cNvPr>
          <p:cNvSpPr/>
          <p:nvPr/>
        </p:nvSpPr>
        <p:spPr>
          <a:xfrm rot="18000000">
            <a:off x="5604967" y="4786980"/>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31" name="TextBox 30">
            <a:extLst>
              <a:ext uri="{FF2B5EF4-FFF2-40B4-BE49-F238E27FC236}">
                <a16:creationId xmlns:a16="http://schemas.microsoft.com/office/drawing/2014/main" id="{3F9BB1E1-2407-B14F-AAEA-F298BDC7D1E8}"/>
              </a:ext>
            </a:extLst>
          </p:cNvPr>
          <p:cNvSpPr txBox="1"/>
          <p:nvPr/>
        </p:nvSpPr>
        <p:spPr>
          <a:xfrm rot="1824398">
            <a:off x="5282186" y="4678653"/>
            <a:ext cx="1072831" cy="542399"/>
          </a:xfrm>
          <a:prstGeom prst="rect">
            <a:avLst/>
          </a:prstGeom>
          <a:noFill/>
        </p:spPr>
        <p:txBody>
          <a:bodyPr wrap="none" rtlCol="0">
            <a:spAutoFit/>
          </a:bodyPr>
          <a:lstStyle/>
          <a:p>
            <a:pPr algn="ctr"/>
            <a:r>
              <a:rPr lang="en-US" sz="1428"/>
              <a:t>Sample 400</a:t>
            </a:r>
          </a:p>
          <a:p>
            <a:pPr algn="ctr"/>
            <a:r>
              <a:rPr lang="en-US" sz="1428"/>
              <a:t>people</a:t>
            </a:r>
          </a:p>
        </p:txBody>
      </p:sp>
      <p:sp>
        <p:nvSpPr>
          <p:cNvPr id="18" name="Down Arrow 17">
            <a:extLst>
              <a:ext uri="{FF2B5EF4-FFF2-40B4-BE49-F238E27FC236}">
                <a16:creationId xmlns:a16="http://schemas.microsoft.com/office/drawing/2014/main" id="{90029AE9-ED08-B646-8605-122BEE1B823D}"/>
              </a:ext>
            </a:extLst>
          </p:cNvPr>
          <p:cNvSpPr/>
          <p:nvPr/>
        </p:nvSpPr>
        <p:spPr>
          <a:xfrm>
            <a:off x="10562608" y="2682682"/>
            <a:ext cx="282876" cy="3188073"/>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0E9CF55C-C9DB-0845-BF04-3E3C4FB11910}"/>
              </a:ext>
            </a:extLst>
          </p:cNvPr>
          <p:cNvSpPr txBox="1"/>
          <p:nvPr/>
        </p:nvSpPr>
        <p:spPr>
          <a:xfrm rot="24398">
            <a:off x="10851257" y="3325400"/>
            <a:ext cx="1441054" cy="1630511"/>
          </a:xfrm>
          <a:prstGeom prst="rect">
            <a:avLst/>
          </a:prstGeom>
          <a:noFill/>
        </p:spPr>
        <p:txBody>
          <a:bodyPr wrap="square" rtlCol="0">
            <a:spAutoFit/>
          </a:bodyPr>
          <a:lstStyle/>
          <a:p>
            <a:pPr algn="ctr"/>
            <a:r>
              <a:rPr lang="en-US" sz="1428">
                <a:solidFill>
                  <a:srgbClr val="C00000"/>
                </a:solidFill>
              </a:rPr>
              <a:t>Standard errors and </a:t>
            </a:r>
            <a:r>
              <a:rPr lang="en-US" sz="1428" b="1">
                <a:solidFill>
                  <a:srgbClr val="C00000"/>
                </a:solidFill>
              </a:rPr>
              <a:t>p-values decrease with more data</a:t>
            </a:r>
            <a:r>
              <a:rPr lang="en-US" sz="1428">
                <a:solidFill>
                  <a:srgbClr val="C00000"/>
                </a:solidFill>
              </a:rPr>
              <a:t> despite</a:t>
            </a:r>
          </a:p>
          <a:p>
            <a:pPr algn="ctr"/>
            <a:r>
              <a:rPr lang="en-US" sz="1428" b="1">
                <a:solidFill>
                  <a:srgbClr val="C00000"/>
                </a:solidFill>
              </a:rPr>
              <a:t>same underlying effect size</a:t>
            </a:r>
          </a:p>
        </p:txBody>
      </p:sp>
      <p:sp>
        <p:nvSpPr>
          <p:cNvPr id="20" name="TextBox 19">
            <a:extLst>
              <a:ext uri="{FF2B5EF4-FFF2-40B4-BE49-F238E27FC236}">
                <a16:creationId xmlns:a16="http://schemas.microsoft.com/office/drawing/2014/main" id="{C4F0C961-FFCC-8746-B429-3D22DEBC823D}"/>
              </a:ext>
            </a:extLst>
          </p:cNvPr>
          <p:cNvSpPr txBox="1"/>
          <p:nvPr/>
        </p:nvSpPr>
        <p:spPr>
          <a:xfrm rot="24398">
            <a:off x="6970804" y="6183062"/>
            <a:ext cx="3358267" cy="270285"/>
          </a:xfrm>
          <a:prstGeom prst="rect">
            <a:avLst/>
          </a:prstGeom>
          <a:noFill/>
        </p:spPr>
        <p:txBody>
          <a:bodyPr wrap="square" rtlCol="0">
            <a:spAutoFit/>
          </a:bodyPr>
          <a:lstStyle/>
          <a:p>
            <a:pPr algn="ctr"/>
            <a:r>
              <a:rPr lang="en-US" sz="1122"/>
              <a:t>Bars show 95% CI (+/- two standard errors)</a:t>
            </a:r>
            <a:endParaRPr lang="en-US" sz="1122" b="1"/>
          </a:p>
        </p:txBody>
      </p:sp>
      <p:pic>
        <p:nvPicPr>
          <p:cNvPr id="7" name="Picture 6" descr="A screenshot of a cell phone&#10;&#10;Description automatically generated">
            <a:extLst>
              <a:ext uri="{FF2B5EF4-FFF2-40B4-BE49-F238E27FC236}">
                <a16:creationId xmlns:a16="http://schemas.microsoft.com/office/drawing/2014/main" id="{C1AF35AC-BA96-A142-9C83-0735918187E6}"/>
              </a:ext>
            </a:extLst>
          </p:cNvPr>
          <p:cNvPicPr>
            <a:picLocks noChangeAspect="1"/>
          </p:cNvPicPr>
          <p:nvPr/>
        </p:nvPicPr>
        <p:blipFill>
          <a:blip r:embed="rId8"/>
          <a:stretch>
            <a:fillRect/>
          </a:stretch>
        </p:blipFill>
        <p:spPr>
          <a:xfrm>
            <a:off x="6198961" y="3816530"/>
            <a:ext cx="4103455" cy="102586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61FCFC1-D32B-1446-BC08-870A0195BAA0}"/>
              </a:ext>
            </a:extLst>
          </p:cNvPr>
          <p:cNvPicPr>
            <a:picLocks noChangeAspect="1"/>
          </p:cNvPicPr>
          <p:nvPr/>
        </p:nvPicPr>
        <p:blipFill>
          <a:blip r:embed="rId9"/>
          <a:stretch>
            <a:fillRect/>
          </a:stretch>
        </p:blipFill>
        <p:spPr>
          <a:xfrm>
            <a:off x="6176839" y="2570722"/>
            <a:ext cx="4103455" cy="1025864"/>
          </a:xfrm>
          <a:prstGeom prst="rect">
            <a:avLst/>
          </a:prstGeom>
        </p:spPr>
      </p:pic>
      <p:sp>
        <p:nvSpPr>
          <p:cNvPr id="27" name="Down Arrow 26">
            <a:extLst>
              <a:ext uri="{FF2B5EF4-FFF2-40B4-BE49-F238E27FC236}">
                <a16:creationId xmlns:a16="http://schemas.microsoft.com/office/drawing/2014/main" id="{3F5A388C-FEC2-974B-A123-F3EBC2909998}"/>
              </a:ext>
            </a:extLst>
          </p:cNvPr>
          <p:cNvSpPr/>
          <p:nvPr/>
        </p:nvSpPr>
        <p:spPr>
          <a:xfrm rot="16200000">
            <a:off x="5646366" y="3810634"/>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52616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dissolve">
                                      <p:cBhvr>
                                        <p:cTn id="39" dur="500"/>
                                        <p:tgtEl>
                                          <p:spTgt spid="4"/>
                                        </p:tgtEl>
                                      </p:cBhvr>
                                    </p:animEffect>
                                  </p:childTnLst>
                                </p:cTn>
                              </p:par>
                              <p:par>
                                <p:cTn id="40" presetID="9"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par>
                                <p:cTn id="43" presetID="9"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8" grpId="0"/>
      <p:bldP spid="30" grpId="0" animBg="1"/>
      <p:bldP spid="31" grpId="0"/>
      <p:bldP spid="18" grpId="0" animBg="1"/>
      <p:bldP spid="19" grpId="0"/>
      <p:bldP spid="20" grpId="0"/>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3"/>
          <a:srcRect/>
          <a:stretch/>
        </p:blipFill>
        <p:spPr>
          <a:xfrm>
            <a:off x="2498412" y="4835365"/>
            <a:ext cx="6341704" cy="1585426"/>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1120005" y="1882802"/>
            <a:ext cx="10258637" cy="750939"/>
          </a:xfrm>
        </p:spPr>
        <p:txBody>
          <a:bodyPr/>
          <a:lstStyle/>
          <a:p>
            <a:pPr algn="ctr"/>
            <a:r>
              <a:rPr lang="en-US" cap="none"/>
              <a:t>What might a published paper show?</a:t>
            </a:r>
          </a:p>
        </p:txBody>
      </p:sp>
      <p:pic>
        <p:nvPicPr>
          <p:cNvPr id="6" name="Picture 5" descr="A screenshot of a social media post&#10;&#10;Description automatically generated">
            <a:extLst>
              <a:ext uri="{FF2B5EF4-FFF2-40B4-BE49-F238E27FC236}">
                <a16:creationId xmlns:a16="http://schemas.microsoft.com/office/drawing/2014/main" id="{B008B6A9-BADF-CA47-8C2E-B00A23DC8CFF}"/>
              </a:ext>
            </a:extLst>
          </p:cNvPr>
          <p:cNvPicPr>
            <a:picLocks noChangeAspect="1"/>
          </p:cNvPicPr>
          <p:nvPr/>
        </p:nvPicPr>
        <p:blipFill>
          <a:blip r:embed="rId4"/>
          <a:stretch>
            <a:fillRect/>
          </a:stretch>
        </p:blipFill>
        <p:spPr>
          <a:xfrm>
            <a:off x="2498411" y="2704549"/>
            <a:ext cx="6341703" cy="1585426"/>
          </a:xfrm>
          <a:prstGeom prst="rect">
            <a:avLst/>
          </a:prstGeom>
        </p:spPr>
      </p:pic>
      <p:sp>
        <p:nvSpPr>
          <p:cNvPr id="25" name="TextBox 24">
            <a:extLst>
              <a:ext uri="{FF2B5EF4-FFF2-40B4-BE49-F238E27FC236}">
                <a16:creationId xmlns:a16="http://schemas.microsoft.com/office/drawing/2014/main" id="{DE63F159-3413-0F42-B1C9-C3F386028C9D}"/>
              </a:ext>
            </a:extLst>
          </p:cNvPr>
          <p:cNvSpPr txBox="1"/>
          <p:nvPr/>
        </p:nvSpPr>
        <p:spPr>
          <a:xfrm>
            <a:off x="8076606" y="4042653"/>
            <a:ext cx="1146663" cy="318286"/>
          </a:xfrm>
          <a:prstGeom prst="rect">
            <a:avLst/>
          </a:prstGeom>
          <a:noFill/>
        </p:spPr>
        <p:txBody>
          <a:bodyPr wrap="square" rtlCol="0">
            <a:spAutoFit/>
          </a:bodyPr>
          <a:lstStyle/>
          <a:p>
            <a:pPr algn="ctr"/>
            <a:r>
              <a:rPr lang="en-US" sz="1428"/>
              <a:t>N = 400</a:t>
            </a:r>
          </a:p>
        </p:txBody>
      </p:sp>
      <p:sp>
        <p:nvSpPr>
          <p:cNvPr id="32" name="TextBox 31">
            <a:extLst>
              <a:ext uri="{FF2B5EF4-FFF2-40B4-BE49-F238E27FC236}">
                <a16:creationId xmlns:a16="http://schemas.microsoft.com/office/drawing/2014/main" id="{8FEDD320-A5C0-874D-B5D5-3186D4C5A772}"/>
              </a:ext>
            </a:extLst>
          </p:cNvPr>
          <p:cNvSpPr txBox="1"/>
          <p:nvPr/>
        </p:nvSpPr>
        <p:spPr>
          <a:xfrm>
            <a:off x="5974340" y="4253743"/>
            <a:ext cx="505254" cy="382308"/>
          </a:xfrm>
          <a:prstGeom prst="rect">
            <a:avLst/>
          </a:prstGeom>
          <a:noFill/>
        </p:spPr>
        <p:txBody>
          <a:bodyPr wrap="none" rtlCol="0">
            <a:spAutoFit/>
          </a:bodyPr>
          <a:lstStyle/>
          <a:p>
            <a:r>
              <a:rPr lang="en-US" sz="1836" b="1"/>
              <a:t>VS.</a:t>
            </a:r>
          </a:p>
        </p:txBody>
      </p:sp>
    </p:spTree>
    <p:extLst>
      <p:ext uri="{BB962C8B-B14F-4D97-AF65-F5344CB8AC3E}">
        <p14:creationId xmlns:p14="http://schemas.microsoft.com/office/powerpoint/2010/main" val="37509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r>
                  <a:rPr lang="en-US" sz="1800" dirty="0">
                    <a:solidFill>
                      <a:schemeClr val="tx1"/>
                    </a:solidFill>
                    <a:latin typeface="+mn-lt"/>
                    <a:hlinkClick r:id="rId3"/>
                  </a:rPr>
                  <a:t>http://</a:t>
                </a:r>
                <a:r>
                  <a:rPr lang="en-US" sz="1800" dirty="0" err="1">
                    <a:solidFill>
                      <a:schemeClr val="tx1"/>
                    </a:solidFill>
                    <a:latin typeface="+mn-lt"/>
                    <a:hlinkClick r:id="rId3"/>
                  </a:rPr>
                  <a:t>rpsychologist.com</a:t>
                </a:r>
                <a:r>
                  <a:rPr lang="en-US" sz="1800" dirty="0">
                    <a:solidFill>
                      <a:schemeClr val="tx1"/>
                    </a:solidFill>
                    <a:latin typeface="+mn-lt"/>
                    <a:hlinkClick r:id="rId3"/>
                  </a:rPr>
                  <a:t>/d3/</a:t>
                </a:r>
                <a:r>
                  <a:rPr lang="en-US" sz="1800" dirty="0" err="1">
                    <a:solidFill>
                      <a:schemeClr val="tx1"/>
                    </a:solidFill>
                    <a:latin typeface="+mn-lt"/>
                    <a:hlinkClick r:id="rId3"/>
                  </a:rPr>
                  <a:t>tdist</a:t>
                </a:r>
                <a:r>
                  <a:rPr lang="en-US" sz="1800" dirty="0">
                    <a:solidFill>
                      <a:schemeClr val="tx1"/>
                    </a:solidFill>
                    <a:latin typeface="+mn-lt"/>
                    <a:hlinkClick r:id="rId3"/>
                  </a:rPr>
                  <a:t>/</a:t>
                </a:r>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a:t>
                </a:r>
                <a:r>
                  <a:rPr lang="en-US" sz="2400">
                    <a:solidFill>
                      <a:schemeClr val="tx1"/>
                    </a:solidFill>
                    <a:latin typeface="+mn-lt"/>
                  </a:rPr>
                  <a:t>standard error </a:t>
                </a:r>
                <a:r>
                  <a:rPr lang="en-US" sz="2400" dirty="0">
                    <a:solidFill>
                      <a:schemeClr val="tx1"/>
                    </a:solidFill>
                    <a:latin typeface="+mn-lt"/>
                  </a:rPr>
                  <a:t>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98ED030-E731-F546-B822-A439087C15EE}"/>
              </a:ext>
            </a:extLst>
          </p:cNvPr>
          <p:cNvSpPr/>
          <p:nvPr/>
        </p:nvSpPr>
        <p:spPr>
          <a:xfrm>
            <a:off x="274320" y="6220346"/>
            <a:ext cx="8459235" cy="369332"/>
          </a:xfrm>
          <a:prstGeom prst="rect">
            <a:avLst/>
          </a:prstGeom>
        </p:spPr>
        <p:txBody>
          <a:bodyPr wrap="square">
            <a:spAutoFit/>
          </a:bodyPr>
          <a:lstStyle/>
          <a:p>
            <a:r>
              <a:rPr lang="en-US" dirty="0">
                <a:hlinkClick r:id="rId5"/>
              </a:rPr>
              <a:t>http://</a:t>
            </a:r>
            <a:r>
              <a:rPr lang="en-US" dirty="0" err="1">
                <a:hlinkClick r:id="rId5"/>
              </a:rPr>
              <a:t>students.brown.edu</a:t>
            </a:r>
            <a:r>
              <a:rPr lang="en-US" dirty="0">
                <a:hlinkClick r:id="rId5"/>
              </a:rPr>
              <a:t>/seeing-theory/frequentist-inference/index.html#section2</a:t>
            </a:r>
            <a:endParaRPr lang="en-US" dirty="0"/>
          </a:p>
        </p:txBody>
      </p:sp>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hlinkClick r:id="rId4"/>
            </a:endParaRPr>
          </a:p>
          <a:p>
            <a:r>
              <a:rPr lang="en-US" sz="3600" dirty="0">
                <a:solidFill>
                  <a:schemeClr val="tx2"/>
                </a:solidFill>
                <a:hlinkClick r:id="rId4"/>
              </a:rPr>
              <a:t>http://students.brown.edu/seeing-theory/probability-distributions/index.html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
        <p:nvSpPr>
          <p:cNvPr id="2" name="Rectangle 1">
            <a:extLst>
              <a:ext uri="{FF2B5EF4-FFF2-40B4-BE49-F238E27FC236}">
                <a16:creationId xmlns:a16="http://schemas.microsoft.com/office/drawing/2014/main" id="{BE3DDD35-A187-C046-B8CC-29B134DED05A}"/>
              </a:ext>
            </a:extLst>
          </p:cNvPr>
          <p:cNvSpPr/>
          <p:nvPr/>
        </p:nvSpPr>
        <p:spPr>
          <a:xfrm>
            <a:off x="513893" y="6280307"/>
            <a:ext cx="8161850" cy="369332"/>
          </a:xfrm>
          <a:prstGeom prst="rect">
            <a:avLst/>
          </a:prstGeom>
        </p:spPr>
        <p:txBody>
          <a:bodyPr wrap="none">
            <a:spAutoFit/>
          </a:bodyPr>
          <a:lstStyle/>
          <a:p>
            <a:r>
              <a:rPr lang="en-US" dirty="0"/>
              <a:t>See this interactive explainer on sampling variability in polls: </a:t>
            </a:r>
            <a:r>
              <a:rPr lang="en-US" dirty="0">
                <a:hlinkClick r:id="rId4"/>
              </a:rPr>
              <a:t>http://rocknpoll.graphics</a:t>
            </a:r>
            <a:endParaRPr lang="en-US" dirty="0"/>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7041928"/>
          </a:xfrm>
        </p:spPr>
        <p:txBody>
          <a:bodyPr/>
          <a:lstStyle/>
          <a:p>
            <a:endParaRPr lang="en-US" dirty="0"/>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randomly selected quarter</a:t>
            </a:r>
          </a:p>
          <a:p>
            <a:r>
              <a:rPr lang="en-US" sz="2000" dirty="0">
                <a:solidFill>
                  <a:srgbClr val="FF0000"/>
                </a:solidFill>
                <a:latin typeface="+mn-lt"/>
              </a:rPr>
              <a:t>Technically stochastic: all quarters differ by microscopic amounts</a:t>
            </a:r>
          </a:p>
          <a:p>
            <a:endParaRPr lang="en-US" sz="2000" dirty="0">
              <a:solidFill>
                <a:schemeClr val="tx1"/>
              </a:solidFill>
              <a:latin typeface="+mn-lt"/>
            </a:endParaRPr>
          </a:p>
          <a:p>
            <a:r>
              <a:rPr lang="en-US" sz="2000" b="1" dirty="0">
                <a:solidFill>
                  <a:schemeClr val="tx1"/>
                </a:solidFill>
              </a:rPr>
              <a:t>Weight of a particular quarter</a:t>
            </a:r>
          </a:p>
          <a:p>
            <a:r>
              <a:rPr lang="en-US" sz="2000" dirty="0">
                <a:solidFill>
                  <a:srgbClr val="FF0000"/>
                </a:solidFill>
              </a:rPr>
              <a:t>Deterministic: we don’t expect the weight of any given quarter to vary</a:t>
            </a:r>
            <a:endParaRPr lang="en-US" sz="2000" dirty="0">
              <a:solidFill>
                <a:schemeClr val="tx1"/>
              </a:solidFill>
              <a:latin typeface="+mn-lt"/>
            </a:endParaRP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DBF41000-B17F-9C4A-BE0C-16D7D1B014B0}"/>
              </a:ext>
            </a:extLst>
          </p:cNvPr>
          <p:cNvSpPr/>
          <p:nvPr/>
        </p:nvSpPr>
        <p:spPr>
          <a:xfrm>
            <a:off x="274320" y="6115383"/>
            <a:ext cx="8445610" cy="923330"/>
          </a:xfrm>
          <a:prstGeom prst="rect">
            <a:avLst/>
          </a:prstGeom>
        </p:spPr>
        <p:txBody>
          <a:bodyPr wrap="square">
            <a:spAutoFit/>
          </a:bodyPr>
          <a:lstStyle/>
          <a:p>
            <a:r>
              <a:rPr lang="en-US" dirty="0">
                <a:hlinkClick r:id="rId3"/>
              </a:rPr>
              <a:t>http://students.brown.edu/seeing-theory/probability-distributions/index.html#section1</a:t>
            </a:r>
            <a:endParaRPr lang="en-US" dirty="0"/>
          </a:p>
          <a:p>
            <a:r>
              <a:rPr lang="en-US" dirty="0">
                <a:hlinkClick r:id="rId4"/>
              </a:rPr>
              <a:t>http://</a:t>
            </a:r>
            <a:r>
              <a:rPr lang="en-US" dirty="0" err="1">
                <a:hlinkClick r:id="rId4"/>
              </a:rPr>
              <a:t>students.brown.edu</a:t>
            </a:r>
            <a:r>
              <a:rPr lang="en-US" dirty="0">
                <a:hlinkClick r:id="rId4"/>
              </a:rPr>
              <a:t>/seeing-theory/basic-probability/</a:t>
            </a:r>
            <a:r>
              <a:rPr lang="en-US" dirty="0" err="1">
                <a:hlinkClick r:id="rId4"/>
              </a:rPr>
              <a:t>index.html</a:t>
            </a:r>
            <a:endParaRPr lang="en-US" dirty="0"/>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TFTemplate16X9.potx</Template>
  <TotalTime>26636</TotalTime>
  <Words>7923</Words>
  <Application>Microsoft Macintosh PowerPoint</Application>
  <PresentationFormat>Custom</PresentationFormat>
  <Paragraphs>625</Paragraphs>
  <Slides>43</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Population mean vs. sample mean</vt:lpstr>
      <vt:lpstr>Population mean vs. sample mean</vt:lpstr>
      <vt:lpstr>Population mean vs. sample mean</vt:lpstr>
      <vt:lpstr>x ̅ is an estimator for μ   </vt:lpstr>
      <vt:lpstr>Cohen’s height example (1988)</vt:lpstr>
      <vt:lpstr>Cohen’s height example (1988)</vt:lpstr>
      <vt:lpstr>Cohen’s height example (1988)</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Jake Hofman</cp:lastModifiedBy>
  <cp:revision>1183</cp:revision>
  <dcterms:created xsi:type="dcterms:W3CDTF">2012-05-22T07:38:31Z</dcterms:created>
  <dcterms:modified xsi:type="dcterms:W3CDTF">2023-06-06T13:39:53Z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